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72" r:id="rId6"/>
    <p:sldId id="273" r:id="rId7"/>
    <p:sldId id="288" r:id="rId8"/>
    <p:sldId id="274" r:id="rId9"/>
    <p:sldId id="275" r:id="rId10"/>
    <p:sldId id="276" r:id="rId11"/>
    <p:sldId id="283" r:id="rId12"/>
    <p:sldId id="277" r:id="rId13"/>
    <p:sldId id="289" r:id="rId14"/>
    <p:sldId id="278" r:id="rId15"/>
    <p:sldId id="303" r:id="rId16"/>
    <p:sldId id="304" r:id="rId17"/>
    <p:sldId id="279" r:id="rId18"/>
    <p:sldId id="280" r:id="rId19"/>
    <p:sldId id="305" r:id="rId20"/>
    <p:sldId id="306" r:id="rId21"/>
    <p:sldId id="281" r:id="rId22"/>
    <p:sldId id="307" r:id="rId23"/>
    <p:sldId id="308" r:id="rId24"/>
    <p:sldId id="284" r:id="rId25"/>
    <p:sldId id="285" r:id="rId26"/>
    <p:sldId id="286" r:id="rId27"/>
    <p:sldId id="287" r:id="rId28"/>
    <p:sldId id="290" r:id="rId29"/>
    <p:sldId id="291" r:id="rId30"/>
    <p:sldId id="292" r:id="rId31"/>
    <p:sldId id="293" r:id="rId32"/>
    <p:sldId id="298" r:id="rId33"/>
    <p:sldId id="299" r:id="rId34"/>
    <p:sldId id="300" r:id="rId35"/>
    <p:sldId id="294" r:id="rId36"/>
    <p:sldId id="295" r:id="rId37"/>
    <p:sldId id="297" r:id="rId38"/>
    <p:sldId id="302" r:id="rId39"/>
    <p:sldId id="301" r:id="rId40"/>
    <p:sldId id="271" r:id="rId41"/>
  </p:sldIdLst>
  <p:sldSz cx="5765800" cy="3244850"/>
  <p:notesSz cx="5765800" cy="324485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Epilogue SemiBold" panose="020B0604020202020204" charset="0"/>
      <p:regular r:id="rId47"/>
      <p:bold r:id="rId48"/>
      <p:italic r:id="rId49"/>
      <p:boldItalic r:id="rId50"/>
    </p:embeddedFont>
    <p:embeddedFont>
      <p:font typeface="Epilogue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h+o9qhMhat4DUIQyL62ar7rcEY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9" d="100"/>
          <a:sy n="169" d="100"/>
        </p:scale>
        <p:origin x="768" y="10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49872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265488" y="0"/>
            <a:ext cx="249872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275" cy="1277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3082925"/>
            <a:ext cx="249872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265488" y="3082925"/>
            <a:ext cx="249872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275" cy="1277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275" cy="1277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0036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8896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405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0765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7948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1996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7060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6184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5289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1339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275" cy="1277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6581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4517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9407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2062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3142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6364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8551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4252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0700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6938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275" cy="1277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2018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732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0806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61902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74456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88907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39083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62914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275" cy="1277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32862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0140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275" cy="1277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275" cy="1277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4464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7492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545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275" cy="1277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0438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91de747c_1_11:notes"/>
          <p:cNvSpPr txBox="1">
            <a:spLocks noGrp="1"/>
          </p:cNvSpPr>
          <p:nvPr>
            <p:ph type="body" idx="1"/>
          </p:nvPr>
        </p:nvSpPr>
        <p:spPr>
          <a:xfrm>
            <a:off x="576263" y="1562100"/>
            <a:ext cx="46134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2d291de74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961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title"/>
          </p:nvPr>
        </p:nvSpPr>
        <p:spPr>
          <a:xfrm>
            <a:off x="264388" y="265686"/>
            <a:ext cx="5133975" cy="26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50" b="1" i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body" idx="1"/>
          </p:nvPr>
        </p:nvSpPr>
        <p:spPr>
          <a:xfrm>
            <a:off x="242862" y="830968"/>
            <a:ext cx="5280075" cy="209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80" cy="119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61" cy="119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4135" marR="0" lv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4135" marR="0" lvl="1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4135" marR="0" lvl="2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4135" marR="0" lvl="3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4135" marR="0" lvl="4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4135" marR="0" lvl="5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135" marR="0" lvl="6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64135" marR="0" lvl="7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135" marR="0" lvl="8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413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/26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80" cy="119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61" cy="119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4135" marR="0" lv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4135" marR="0" lvl="1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4135" marR="0" lvl="2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4135" marR="0" lvl="3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4135" marR="0" lvl="4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4135" marR="0" lvl="5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135" marR="0" lvl="6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64135" marR="0" lvl="7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135" marR="0" lvl="8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413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/26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ctrTitle"/>
          </p:nvPr>
        </p:nvSpPr>
        <p:spPr>
          <a:xfrm>
            <a:off x="432435" y="1005903"/>
            <a:ext cx="4900930" cy="68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50" b="1" i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subTitle" idx="1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80" cy="119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61" cy="119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4135" marR="0" lv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4135" marR="0" lvl="1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4135" marR="0" lvl="2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4135" marR="0" lvl="3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4135" marR="0" lvl="4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4135" marR="0" lvl="5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135" marR="0" lvl="6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64135" marR="0" lvl="7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135" marR="0" lvl="8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413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/26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>
            <a:spLocks noGrp="1"/>
          </p:cNvSpPr>
          <p:nvPr>
            <p:ph type="title"/>
          </p:nvPr>
        </p:nvSpPr>
        <p:spPr>
          <a:xfrm>
            <a:off x="264388" y="265686"/>
            <a:ext cx="5133975" cy="26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50" b="1" i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body" idx="2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80" cy="119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61" cy="119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4135" marR="0" lv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4135" marR="0" lvl="1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4135" marR="0" lvl="2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4135" marR="0" lvl="3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4135" marR="0" lvl="4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4135" marR="0" lvl="5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135" marR="0" lvl="6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64135" marR="0" lvl="7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135" marR="0" lvl="8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413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/26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264388" y="265686"/>
            <a:ext cx="5133975" cy="26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50" b="1" i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80" cy="119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61" cy="119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4135" marR="0" lv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4135" marR="0" lvl="1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4135" marR="0" lvl="2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4135" marR="0" lvl="3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4135" marR="0" lvl="4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4135" marR="0" lvl="5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135" marR="0" lvl="6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64135" marR="0" lvl="7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135" marR="0" lvl="8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413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/26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264388" y="265686"/>
            <a:ext cx="5133975" cy="26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5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242862" y="830968"/>
            <a:ext cx="5280075" cy="209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80" cy="119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dt" idx="10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61" cy="119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4135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4135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4135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4135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64135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4135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135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64135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135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413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/26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65799" cy="32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"/>
          <p:cNvSpPr txBox="1">
            <a:spLocks noGrp="1"/>
          </p:cNvSpPr>
          <p:nvPr>
            <p:ph type="title"/>
          </p:nvPr>
        </p:nvSpPr>
        <p:spPr>
          <a:xfrm>
            <a:off x="370499" y="841525"/>
            <a:ext cx="5061579" cy="26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122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50" smtClean="0">
                <a:solidFill>
                  <a:srgbClr val="F3F6F8"/>
                </a:solidFill>
                <a:latin typeface="Epilogue"/>
                <a:ea typeface="Epilogue"/>
                <a:cs typeface="Epilogue"/>
                <a:sym typeface="Epilogue"/>
              </a:rPr>
              <a:t>THU THẬP DỮ LIỆU CÁ NHÂN TRÊN NỀN TẢNG FACEBOOK</a:t>
            </a:r>
            <a:endParaRPr sz="145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49" name="Google Shape;49;p1"/>
          <p:cNvSpPr txBox="1"/>
          <p:nvPr/>
        </p:nvSpPr>
        <p:spPr>
          <a:xfrm>
            <a:off x="365532" y="1437575"/>
            <a:ext cx="4041300" cy="90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1" i="0" u="none" strike="noStrike" cap="none">
                <a:solidFill>
                  <a:srgbClr val="F3F6F8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THỰC TẬP CƠ SỞ - BÁO CÁO </a:t>
            </a:r>
            <a:r>
              <a:rPr lang="en-US" sz="850" b="1" i="0" u="none" strike="noStrike" cap="none" smtClean="0">
                <a:solidFill>
                  <a:srgbClr val="F3F6F8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TUẦN BÀI TẬP CUỐI KHÓA</a:t>
            </a:r>
            <a:endParaRPr sz="850" b="0" i="0" u="none" strike="noStrike" cap="none">
              <a:solidFill>
                <a:srgbClr val="000000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endParaRPr sz="850" b="0" i="0" u="none" strike="noStrike" cap="none">
              <a:solidFill>
                <a:srgbClr val="000000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endParaRPr sz="850" b="0" i="0" u="none" strike="noStrike" cap="none">
              <a:solidFill>
                <a:srgbClr val="000000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  <a:p>
            <a:pPr marL="12700" marR="232409" lvl="0" indent="0" algn="l" rtl="0">
              <a:lnSpc>
                <a:spcPct val="118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1" i="0" u="none" strike="noStrike" cap="none">
                <a:solidFill>
                  <a:srgbClr val="F3F6F8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Sinh viên thực hiện: </a:t>
            </a:r>
            <a:endParaRPr sz="850" b="1" i="0" u="none" strike="noStrike" cap="none">
              <a:solidFill>
                <a:srgbClr val="F3F6F8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  <a:p>
            <a:pPr marL="12700" marR="232409" lvl="0" indent="0" algn="l" rtl="0">
              <a:lnSpc>
                <a:spcPct val="118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endParaRPr sz="850" b="1" i="0" u="none" strike="noStrike" cap="none">
              <a:solidFill>
                <a:srgbClr val="F3F6F8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  <a:p>
            <a:pPr marL="12700" marR="232409" lvl="0" indent="0" algn="l" rtl="0">
              <a:lnSpc>
                <a:spcPct val="118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1" i="0" u="none" strike="noStrike" cap="none">
                <a:solidFill>
                  <a:srgbClr val="F3F6F8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	</a:t>
            </a:r>
            <a:endParaRPr sz="850" b="0" i="0" u="none" strike="noStrike" cap="none">
              <a:solidFill>
                <a:srgbClr val="000000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</p:txBody>
      </p:sp>
      <p:sp>
        <p:nvSpPr>
          <p:cNvPr id="50" name="Google Shape;50;p1"/>
          <p:cNvSpPr txBox="1"/>
          <p:nvPr/>
        </p:nvSpPr>
        <p:spPr>
          <a:xfrm>
            <a:off x="432507" y="2914394"/>
            <a:ext cx="8178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F3F6F8"/>
                </a:solidFill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 sz="700" b="0" i="0" u="none" strike="noStrike" cap="none">
              <a:solidFill>
                <a:srgbClr val="000000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4839006" y="2914394"/>
            <a:ext cx="561187" cy="12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smtClean="0">
                <a:solidFill>
                  <a:srgbClr val="F3F6F8"/>
                </a:solidFill>
                <a:latin typeface="Epilogue"/>
                <a:ea typeface="Epilogue"/>
                <a:cs typeface="Epilogue"/>
                <a:sym typeface="Epilogue"/>
              </a:rPr>
              <a:t>11</a:t>
            </a:r>
            <a:r>
              <a:rPr lang="en-US" sz="700" b="0" i="0" u="none" strike="noStrike" cap="none" smtClean="0">
                <a:solidFill>
                  <a:srgbClr val="F3F6F8"/>
                </a:solidFill>
                <a:latin typeface="Epilogue"/>
                <a:ea typeface="Epilogue"/>
                <a:cs typeface="Epilogue"/>
                <a:sym typeface="Epilogue"/>
              </a:rPr>
              <a:t>/06/2024</a:t>
            </a:r>
            <a:endParaRPr sz="700" b="0" i="0" u="none" strike="noStrike" cap="none">
              <a:solidFill>
                <a:srgbClr val="000000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52" name="Google Shape;5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497" y="294591"/>
            <a:ext cx="1870352" cy="38662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 txBox="1"/>
          <p:nvPr/>
        </p:nvSpPr>
        <p:spPr>
          <a:xfrm>
            <a:off x="1493543" y="1800908"/>
            <a:ext cx="1594200" cy="2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1" smtClean="0">
                <a:solidFill>
                  <a:schemeClr val="lt1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Trịnh Vinh Tuấn Đạt</a:t>
            </a:r>
            <a:endParaRPr sz="850" b="1" i="0" u="none" strike="noStrike" cap="none">
              <a:solidFill>
                <a:schemeClr val="lt1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399713" y="2534663"/>
            <a:ext cx="2734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232409" lvl="0" indent="0" algn="l" rtl="0">
              <a:lnSpc>
                <a:spcPct val="1189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US" sz="700" b="1" i="0" u="none" strike="noStrike" cap="none">
                <a:solidFill>
                  <a:srgbClr val="F3F6F8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Giảng viên hướng dẫn: ThS. Đinh Xuân Trường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59958" cy="324002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"/>
          <p:cNvSpPr txBox="1"/>
          <p:nvPr/>
        </p:nvSpPr>
        <p:spPr>
          <a:xfrm>
            <a:off x="313588" y="1775856"/>
            <a:ext cx="3636112" cy="25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US" sz="155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Giải thích code</a:t>
            </a:r>
            <a:endParaRPr sz="15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" name="Google Shape;73;p3"/>
          <p:cNvGrpSpPr/>
          <p:nvPr/>
        </p:nvGrpSpPr>
        <p:grpSpPr>
          <a:xfrm>
            <a:off x="277094" y="1930"/>
            <a:ext cx="5366884" cy="2155434"/>
            <a:chOff x="277094" y="1930"/>
            <a:chExt cx="5366884" cy="2155434"/>
          </a:xfrm>
        </p:grpSpPr>
        <p:pic>
          <p:nvPicPr>
            <p:cNvPr id="74" name="Google Shape;74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7094" y="2138385"/>
              <a:ext cx="5205885" cy="1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03977" y="1930"/>
              <a:ext cx="540001" cy="6713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76;p3"/>
          <p:cNvSpPr txBox="1"/>
          <p:nvPr/>
        </p:nvSpPr>
        <p:spPr>
          <a:xfrm>
            <a:off x="268516" y="2871684"/>
            <a:ext cx="817880" cy="12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666666"/>
                </a:solidFill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 sz="700" b="0" i="0" u="none" strike="noStrike" cap="none">
              <a:solidFill>
                <a:srgbClr val="000000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223850259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2563301" y="2254317"/>
            <a:ext cx="12579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smtClean="0">
                <a:solidFill>
                  <a:schemeClr val="dk1"/>
                </a:solidFill>
              </a:rPr>
              <a:t>Lớp items</a:t>
            </a: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085" y="553720"/>
            <a:ext cx="2325611" cy="13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5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1870107" y="2283037"/>
            <a:ext cx="1782966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Cấu hình tham số cho spider</a:t>
            </a: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05" y="615637"/>
            <a:ext cx="4169571" cy="136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3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2349941" y="2310197"/>
            <a:ext cx="12579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Cấu hình selenium</a:t>
            </a: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56" y="673354"/>
            <a:ext cx="4330993" cy="134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1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2272987" y="2183448"/>
            <a:ext cx="12579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Hàm đăng nhập</a:t>
            </a: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346" y="800743"/>
            <a:ext cx="3336464" cy="105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2295620" y="2441472"/>
            <a:ext cx="12579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Hàm đăng nhập</a:t>
            </a: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387" y="872130"/>
            <a:ext cx="3171560" cy="131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0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2295620" y="2441472"/>
            <a:ext cx="12579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Hàm đăng nhập</a:t>
            </a: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51" y="337660"/>
            <a:ext cx="1853269" cy="1933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149" y="383381"/>
            <a:ext cx="2700800" cy="188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6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1710882" y="2301143"/>
            <a:ext cx="2380495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Hàm khởi tạo  Selenium request</a:t>
            </a: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934" y="1183451"/>
            <a:ext cx="3316393" cy="8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2164344" y="2296617"/>
            <a:ext cx="2000249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Hàm thu thập dữ liệu bạn bè</a:t>
            </a: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04" y="673354"/>
            <a:ext cx="3536573" cy="140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9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1680402" y="2570383"/>
            <a:ext cx="2380495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79" y="335778"/>
            <a:ext cx="3748753" cy="20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5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2F2F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>
            <a:spLocks noGrp="1"/>
          </p:cNvSpPr>
          <p:nvPr>
            <p:ph type="title"/>
          </p:nvPr>
        </p:nvSpPr>
        <p:spPr>
          <a:xfrm>
            <a:off x="351363" y="285761"/>
            <a:ext cx="5133900" cy="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Nội dung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"/>
          <p:cNvSpPr txBox="1"/>
          <p:nvPr/>
        </p:nvSpPr>
        <p:spPr>
          <a:xfrm>
            <a:off x="264388" y="842244"/>
            <a:ext cx="3757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218540" y="3060838"/>
            <a:ext cx="911759" cy="12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Khoa CNTT 1 - PTIT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 txBox="1"/>
          <p:nvPr/>
        </p:nvSpPr>
        <p:spPr>
          <a:xfrm>
            <a:off x="5319420" y="3060838"/>
            <a:ext cx="222250" cy="12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2/1</a:t>
            </a:r>
            <a:r>
              <a:rPr lang="en-US" sz="700">
                <a:solidFill>
                  <a:srgbClr val="666666"/>
                </a:solidFill>
              </a:rPr>
              <a:t>2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748700" y="1006250"/>
            <a:ext cx="3853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I</a:t>
            </a:r>
            <a:r>
              <a:rPr lang="en-US" sz="1300" smtClean="0">
                <a:solidFill>
                  <a:schemeClr val="dk1"/>
                </a:solidFill>
              </a:rPr>
              <a:t>. Xác định bài toán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748700" y="1391150"/>
            <a:ext cx="4129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smtClean="0">
                <a:solidFill>
                  <a:schemeClr val="dk1"/>
                </a:solidFill>
              </a:rPr>
              <a:t>II</a:t>
            </a:r>
            <a:r>
              <a:rPr lang="en-US" sz="13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300" smtClean="0">
                <a:solidFill>
                  <a:schemeClr val="dk1"/>
                </a:solidFill>
              </a:rPr>
              <a:t>Công cụ sử dụng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748700" y="1776050"/>
            <a:ext cx="3853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smtClean="0">
                <a:solidFill>
                  <a:schemeClr val="dk1"/>
                </a:solidFill>
              </a:rPr>
              <a:t>III. Mô hình hoạt động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lang="en-US" sz="1300" smtClean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smtClean="0">
                <a:solidFill>
                  <a:schemeClr val="dk1"/>
                </a:solidFill>
              </a:rPr>
              <a:t>IV. Giải thích code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1680402" y="2570383"/>
            <a:ext cx="2380495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52" y="721348"/>
            <a:ext cx="3531833" cy="192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0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1101104" y="2376044"/>
            <a:ext cx="4451549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Hàm trích xuất các tương tác và bình luận ở trang cá nhân</a:t>
            </a: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34" y="849758"/>
            <a:ext cx="2271666" cy="1314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244" y="849758"/>
            <a:ext cx="2361836" cy="13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8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1680402" y="2570383"/>
            <a:ext cx="2380495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7" y="719750"/>
            <a:ext cx="2606482" cy="1961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25" y="673354"/>
            <a:ext cx="2080031" cy="212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6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1680402" y="2570383"/>
            <a:ext cx="2380495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77" y="813086"/>
            <a:ext cx="4450252" cy="159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2412965" y="2241617"/>
            <a:ext cx="12579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Lấy id user</a:t>
            </a: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026" y="186519"/>
            <a:ext cx="3151759" cy="181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2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1679380" y="2240674"/>
            <a:ext cx="2181419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smtClean="0">
                <a:solidFill>
                  <a:schemeClr val="dk1"/>
                </a:solidFill>
              </a:rPr>
              <a:t>Định dạng lại kiểu dữ liệu thời gian</a:t>
            </a: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08" y="970280"/>
            <a:ext cx="406856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1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1982162" y="2652619"/>
            <a:ext cx="206659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Lưu trữ dữ liệu vào mongodb</a:t>
            </a: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451" y="194604"/>
            <a:ext cx="3125489" cy="230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5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1706854" y="2330517"/>
            <a:ext cx="2399859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Dữ liệu được lưu trữ trong cơ sở dữ liệu</a:t>
            </a: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757" y="673354"/>
            <a:ext cx="3608054" cy="13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1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1323780" y="2264477"/>
            <a:ext cx="341078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Sử dụng express nodejs để hiển thị dữ liệu thu thập được</a:t>
            </a: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" y="593344"/>
            <a:ext cx="3736340" cy="14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2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1364420" y="2437197"/>
            <a:ext cx="2785939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Biểu đồ thể hiện sự tương tác đối với tài khoản</a:t>
            </a: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95" y="411115"/>
            <a:ext cx="4044194" cy="184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7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59958" cy="324002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"/>
          <p:cNvSpPr txBox="1"/>
          <p:nvPr/>
        </p:nvSpPr>
        <p:spPr>
          <a:xfrm>
            <a:off x="313588" y="1775856"/>
            <a:ext cx="3636112" cy="25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US" sz="1550" b="1" smtClean="0">
                <a:solidFill>
                  <a:srgbClr val="444444"/>
                </a:solidFill>
              </a:rPr>
              <a:t>Xác định bài toán</a:t>
            </a:r>
            <a:endParaRPr sz="15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" name="Google Shape;73;p3"/>
          <p:cNvGrpSpPr/>
          <p:nvPr/>
        </p:nvGrpSpPr>
        <p:grpSpPr>
          <a:xfrm>
            <a:off x="277094" y="1930"/>
            <a:ext cx="5366884" cy="2155434"/>
            <a:chOff x="277094" y="1930"/>
            <a:chExt cx="5366884" cy="2155434"/>
          </a:xfrm>
        </p:grpSpPr>
        <p:pic>
          <p:nvPicPr>
            <p:cNvPr id="74" name="Google Shape;74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7094" y="2138385"/>
              <a:ext cx="5205885" cy="1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03977" y="1930"/>
              <a:ext cx="540001" cy="6713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76;p3"/>
          <p:cNvSpPr txBox="1"/>
          <p:nvPr/>
        </p:nvSpPr>
        <p:spPr>
          <a:xfrm>
            <a:off x="268516" y="2871684"/>
            <a:ext cx="817880" cy="12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666666"/>
                </a:solidFill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 sz="700" b="0" i="0" u="none" strike="noStrike" cap="none">
              <a:solidFill>
                <a:srgbClr val="000000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1794950" y="2255587"/>
            <a:ext cx="2354139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Danh sách người dùng ít tương tác nhất</a:t>
            </a: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81" y="397003"/>
            <a:ext cx="3486129" cy="162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8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1551714" y="2040957"/>
            <a:ext cx="307042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9" y="200310"/>
            <a:ext cx="2173572" cy="21069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885" y="154799"/>
            <a:ext cx="2848579" cy="17667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9996" y="2352751"/>
            <a:ext cx="3930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Sử dụng scrapyd và </a:t>
            </a:r>
            <a:r>
              <a:rPr lang="en-US" smtClean="0"/>
              <a:t>scrapydweb </a:t>
            </a:r>
            <a:r>
              <a:rPr lang="en-US" smtClean="0"/>
              <a:t>để lên lịch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1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1551714" y="2040957"/>
            <a:ext cx="307042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Cấu hình spider trong scrapy.cfg để có thể deploy</a:t>
            </a: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14" y="673354"/>
            <a:ext cx="2751046" cy="82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9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1551714" y="2040957"/>
            <a:ext cx="307042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12" y="387190"/>
            <a:ext cx="4256769" cy="195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3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1551714" y="2040957"/>
            <a:ext cx="307042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18" y="530542"/>
            <a:ext cx="4153111" cy="198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4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2349941" y="2310197"/>
            <a:ext cx="12579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41" y="673354"/>
            <a:ext cx="3641056" cy="15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1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89" y="858066"/>
            <a:ext cx="4552400" cy="9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5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2349941" y="2310197"/>
            <a:ext cx="12579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39" y="337661"/>
            <a:ext cx="4476710" cy="218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0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59958" cy="324002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"/>
          <p:cNvSpPr txBox="1"/>
          <p:nvPr/>
        </p:nvSpPr>
        <p:spPr>
          <a:xfrm>
            <a:off x="313588" y="1775856"/>
            <a:ext cx="3636112" cy="25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US" sz="155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Kết luận</a:t>
            </a:r>
            <a:endParaRPr sz="15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" name="Google Shape;73;p3"/>
          <p:cNvGrpSpPr/>
          <p:nvPr/>
        </p:nvGrpSpPr>
        <p:grpSpPr>
          <a:xfrm>
            <a:off x="277094" y="1930"/>
            <a:ext cx="5366884" cy="2155434"/>
            <a:chOff x="277094" y="1930"/>
            <a:chExt cx="5366884" cy="2155434"/>
          </a:xfrm>
        </p:grpSpPr>
        <p:pic>
          <p:nvPicPr>
            <p:cNvPr id="74" name="Google Shape;74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7094" y="2138385"/>
              <a:ext cx="5205885" cy="1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03977" y="1930"/>
              <a:ext cx="540001" cy="6713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76;p3"/>
          <p:cNvSpPr txBox="1"/>
          <p:nvPr/>
        </p:nvSpPr>
        <p:spPr>
          <a:xfrm>
            <a:off x="268516" y="2871684"/>
            <a:ext cx="817880" cy="12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666666"/>
                </a:solidFill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 sz="700" b="0" i="0" u="none" strike="noStrike" cap="none">
              <a:solidFill>
                <a:srgbClr val="000000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101810840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2349941" y="2310197"/>
            <a:ext cx="12579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endParaRPr sz="95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6260" y="449580"/>
            <a:ext cx="1177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Ưu điểm</a:t>
            </a:r>
            <a:endParaRPr lang="en-US" sz="1200"/>
          </a:p>
        </p:txBody>
      </p:sp>
      <p:sp>
        <p:nvSpPr>
          <p:cNvPr id="7" name="TextBox 6"/>
          <p:cNvSpPr txBox="1"/>
          <p:nvPr/>
        </p:nvSpPr>
        <p:spPr>
          <a:xfrm>
            <a:off x="627441" y="910590"/>
            <a:ext cx="3700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smtClean="0"/>
              <a:t>Công cụ có thể đưa ra  danh sách bạn bè ít tương tác nhất đối với tài khoản cá </a:t>
            </a:r>
            <a:r>
              <a:rPr lang="en-US" sz="1100" smtClean="0"/>
              <a:t>nhân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smtClean="0"/>
              <a:t>Hoàn thành nội dung đã đề ra</a:t>
            </a:r>
            <a:endParaRPr lang="en-US" sz="110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/>
          </a:p>
        </p:txBody>
      </p:sp>
      <p:sp>
        <p:nvSpPr>
          <p:cNvPr id="8" name="TextBox 7"/>
          <p:cNvSpPr txBox="1"/>
          <p:nvPr/>
        </p:nvSpPr>
        <p:spPr>
          <a:xfrm>
            <a:off x="627441" y="1448810"/>
            <a:ext cx="150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Hạn chế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7441" y="1857847"/>
            <a:ext cx="4598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vi-VN" sz="1100" smtClean="0"/>
              <a:t>Do</a:t>
            </a:r>
            <a:r>
              <a:rPr lang="en-US" sz="1100" smtClean="0"/>
              <a:t> </a:t>
            </a:r>
            <a:r>
              <a:rPr lang="vi-VN" sz="1100" smtClean="0"/>
              <a:t>sử</a:t>
            </a:r>
            <a:r>
              <a:rPr lang="en-US" sz="1100" smtClean="0"/>
              <a:t> </a:t>
            </a:r>
            <a:r>
              <a:rPr lang="vi-VN" sz="1100" smtClean="0"/>
              <a:t>dụng</a:t>
            </a:r>
            <a:r>
              <a:rPr lang="en-US" sz="1100" smtClean="0"/>
              <a:t> </a:t>
            </a:r>
            <a:r>
              <a:rPr lang="vi-VN" sz="1100" smtClean="0"/>
              <a:t>đồng </a:t>
            </a:r>
            <a:r>
              <a:rPr lang="vi-VN" sz="1100"/>
              <a:t>thời 2 driver của selenium nên xảy ra tình trạng chậm, chưa thể cải thiện được hiệu suất tốt </a:t>
            </a:r>
            <a:r>
              <a:rPr lang="vi-VN" sz="1100" smtClean="0"/>
              <a:t>nhấ</a:t>
            </a:r>
            <a:r>
              <a:rPr lang="en-US" sz="1100" smtClean="0"/>
              <a:t>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smtClean="0"/>
              <a:t>Chưa thể áp dụng hàng loạt lên nhiều tài khoản vì sự khác nhau trong cấu trúc thư mục html đối với mỗi trang cá nhân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90357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2F2F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291de747c_1_11"/>
          <p:cNvSpPr txBox="1">
            <a:spLocks noGrp="1"/>
          </p:cNvSpPr>
          <p:nvPr>
            <p:ph type="title"/>
          </p:nvPr>
        </p:nvSpPr>
        <p:spPr>
          <a:xfrm>
            <a:off x="264388" y="265686"/>
            <a:ext cx="5133900" cy="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mtClean="0"/>
              <a:t>Xác định bài toán</a:t>
            </a:r>
            <a:endParaRPr/>
          </a:p>
        </p:txBody>
      </p:sp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742950" y="2376838"/>
            <a:ext cx="12579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endParaRPr sz="95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0040" y="814812"/>
            <a:ext cx="47078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Xác định danh sách bạn bè ít tương tác nhất trên Facebook dựa </a:t>
            </a:r>
            <a:r>
              <a:rPr lang="vi-VN" smtClean="0"/>
              <a:t>trên</a:t>
            </a:r>
            <a:r>
              <a:rPr lang="en-US" smtClean="0"/>
              <a:t>:</a:t>
            </a:r>
          </a:p>
          <a:p>
            <a:endParaRPr lang="en-US" smtClean="0"/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/>
              <a:t>S</a:t>
            </a:r>
            <a:r>
              <a:rPr lang="vi-VN" smtClean="0"/>
              <a:t>ố </a:t>
            </a:r>
            <a:r>
              <a:rPr lang="vi-VN"/>
              <a:t>lượng lượt tương tác trên trang cá </a:t>
            </a:r>
            <a:r>
              <a:rPr lang="vi-VN" smtClean="0"/>
              <a:t>nhân</a:t>
            </a:r>
            <a:endParaRPr lang="en-US" smtClean="0"/>
          </a:p>
          <a:p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Số lượng lượt bình luận đối với bài viết trên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65800" cy="32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2"/>
          <p:cNvSpPr txBox="1">
            <a:spLocks noGrp="1"/>
          </p:cNvSpPr>
          <p:nvPr>
            <p:ph type="title"/>
          </p:nvPr>
        </p:nvSpPr>
        <p:spPr>
          <a:xfrm>
            <a:off x="365607" y="1327536"/>
            <a:ext cx="4873625" cy="635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122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50">
                <a:solidFill>
                  <a:srgbClr val="F3F6F8"/>
                </a:solidFill>
                <a:latin typeface="Epilogue"/>
                <a:ea typeface="Epilogue"/>
                <a:cs typeface="Epilogue"/>
                <a:sym typeface="Epilogue"/>
              </a:rPr>
              <a:t>CẢM ƠN THẦY VÀ CÁC BẠN ĐÃ THEO DÕI VÀ LẮNG NGHE</a:t>
            </a:r>
            <a:endParaRPr sz="185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40" name="Google Shape;240;p12"/>
          <p:cNvSpPr txBox="1"/>
          <p:nvPr/>
        </p:nvSpPr>
        <p:spPr>
          <a:xfrm>
            <a:off x="365607" y="2914394"/>
            <a:ext cx="817880" cy="12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F3F6F8"/>
                </a:solidFill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 sz="700" b="0" i="0" u="none" strike="noStrike" cap="none">
              <a:solidFill>
                <a:srgbClr val="000000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4839006" y="2914394"/>
            <a:ext cx="561187" cy="12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>
                <a:solidFill>
                  <a:srgbClr val="F3F6F8"/>
                </a:solidFill>
                <a:latin typeface="Epilogue"/>
                <a:ea typeface="Epilogue"/>
                <a:cs typeface="Epilogue"/>
                <a:sym typeface="Epilogue"/>
              </a:rPr>
              <a:t>21</a:t>
            </a:r>
            <a:r>
              <a:rPr lang="en-US" sz="700" b="0" i="0" u="none" strike="noStrike" cap="none">
                <a:solidFill>
                  <a:srgbClr val="F3F6F8"/>
                </a:solidFill>
                <a:latin typeface="Epilogue"/>
                <a:ea typeface="Epilogue"/>
                <a:cs typeface="Epilogue"/>
                <a:sym typeface="Epilogue"/>
              </a:rPr>
              <a:t>/05/2024</a:t>
            </a:r>
            <a:endParaRPr sz="700" b="0" i="0" u="none" strike="noStrike" cap="none">
              <a:solidFill>
                <a:srgbClr val="000000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242" name="Google Shape;24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497" y="294591"/>
            <a:ext cx="1870352" cy="386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59958" cy="324002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"/>
          <p:cNvSpPr txBox="1"/>
          <p:nvPr/>
        </p:nvSpPr>
        <p:spPr>
          <a:xfrm>
            <a:off x="313588" y="1775856"/>
            <a:ext cx="3636112" cy="25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US" sz="1550" b="1" smtClean="0">
                <a:solidFill>
                  <a:srgbClr val="444444"/>
                </a:solidFill>
              </a:rPr>
              <a:t>Công cụ sử dụng</a:t>
            </a:r>
            <a:endParaRPr sz="15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" name="Google Shape;73;p3"/>
          <p:cNvGrpSpPr/>
          <p:nvPr/>
        </p:nvGrpSpPr>
        <p:grpSpPr>
          <a:xfrm>
            <a:off x="277094" y="1930"/>
            <a:ext cx="5366884" cy="2155434"/>
            <a:chOff x="277094" y="1930"/>
            <a:chExt cx="5366884" cy="2155434"/>
          </a:xfrm>
        </p:grpSpPr>
        <p:pic>
          <p:nvPicPr>
            <p:cNvPr id="74" name="Google Shape;74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7094" y="2138385"/>
              <a:ext cx="5205885" cy="1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03977" y="1930"/>
              <a:ext cx="540001" cy="6713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76;p3"/>
          <p:cNvSpPr txBox="1"/>
          <p:nvPr/>
        </p:nvSpPr>
        <p:spPr>
          <a:xfrm>
            <a:off x="268516" y="2871684"/>
            <a:ext cx="817880" cy="12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666666"/>
                </a:solidFill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 sz="700" b="0" i="0" u="none" strike="noStrike" cap="none">
              <a:solidFill>
                <a:srgbClr val="000000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357386075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291de747c_1_11"/>
          <p:cNvSpPr txBox="1">
            <a:spLocks noGrp="1"/>
          </p:cNvSpPr>
          <p:nvPr>
            <p:ph type="title"/>
          </p:nvPr>
        </p:nvSpPr>
        <p:spPr>
          <a:xfrm>
            <a:off x="133729" y="119597"/>
            <a:ext cx="5133900" cy="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mtClean="0"/>
              <a:t>Công cụ sử dụng</a:t>
            </a:r>
            <a:endParaRPr/>
          </a:p>
        </p:txBody>
      </p:sp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742950" y="2376838"/>
            <a:ext cx="12579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endParaRPr sz="95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Scrapy vs. Selenium | Which Should You Use? | Blazemeter by Perfor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660" y="703322"/>
            <a:ext cx="2276326" cy="151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3729" y="673354"/>
            <a:ext cx="1464208" cy="2205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2813" y="730523"/>
            <a:ext cx="1235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Scrapy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22041" y="673354"/>
            <a:ext cx="1379396" cy="2205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8540" y="1095469"/>
            <a:ext cx="1338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smtClean="0">
                <a:solidFill>
                  <a:schemeClr val="bg1"/>
                </a:solidFill>
              </a:rPr>
              <a:t>Tổ chức và quản lý quá trình cào dữ liệu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>
              <a:solidFill>
                <a:schemeClr val="bg1"/>
              </a:solidFill>
            </a:endParaRPr>
          </a:p>
          <a:p>
            <a:endParaRPr lang="en-US" sz="900" smtClean="0">
              <a:solidFill>
                <a:schemeClr val="bg1"/>
              </a:solidFill>
            </a:endParaRPr>
          </a:p>
          <a:p>
            <a:endParaRPr lang="en-US" sz="9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smtClean="0">
                <a:solidFill>
                  <a:schemeClr val="bg1"/>
                </a:solidFill>
              </a:rPr>
              <a:t>Xử lý và lưu trữ dữ liệu</a:t>
            </a: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84152" y="732436"/>
            <a:ext cx="1235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Selenium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22041" y="1182854"/>
            <a:ext cx="1338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smtClean="0">
                <a:solidFill>
                  <a:schemeClr val="bg1"/>
                </a:solidFill>
              </a:rPr>
              <a:t>Xử lý các tình huống như cuộn trang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>
              <a:solidFill>
                <a:schemeClr val="bg1"/>
              </a:solidFill>
            </a:endParaRPr>
          </a:p>
          <a:p>
            <a:endParaRPr lang="en-US" sz="9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smtClean="0">
                <a:solidFill>
                  <a:schemeClr val="bg1"/>
                </a:solidFill>
              </a:rPr>
              <a:t>Trích xuất dữ liệu từ trang web đã hiển thị</a:t>
            </a:r>
            <a:endParaRPr 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0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48" y="481512"/>
            <a:ext cx="1588589" cy="1994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45" y="435769"/>
            <a:ext cx="1627932" cy="20398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80241" y="2672603"/>
            <a:ext cx="2783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Sử dụng selenium để cuộn trang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59958" cy="324002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"/>
          <p:cNvSpPr txBox="1"/>
          <p:nvPr/>
        </p:nvSpPr>
        <p:spPr>
          <a:xfrm>
            <a:off x="313588" y="1775856"/>
            <a:ext cx="3636112" cy="25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US" sz="155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Mô hình hoạt động</a:t>
            </a:r>
            <a:endParaRPr sz="15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" name="Google Shape;73;p3"/>
          <p:cNvGrpSpPr/>
          <p:nvPr/>
        </p:nvGrpSpPr>
        <p:grpSpPr>
          <a:xfrm>
            <a:off x="277094" y="1930"/>
            <a:ext cx="5366884" cy="2155434"/>
            <a:chOff x="277094" y="1930"/>
            <a:chExt cx="5366884" cy="2155434"/>
          </a:xfrm>
        </p:grpSpPr>
        <p:pic>
          <p:nvPicPr>
            <p:cNvPr id="74" name="Google Shape;74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7094" y="2138385"/>
              <a:ext cx="5205885" cy="1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03977" y="1930"/>
              <a:ext cx="540001" cy="6713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76;p3"/>
          <p:cNvSpPr txBox="1"/>
          <p:nvPr/>
        </p:nvSpPr>
        <p:spPr>
          <a:xfrm>
            <a:off x="268516" y="2871684"/>
            <a:ext cx="817880" cy="12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666666"/>
                </a:solidFill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 sz="700" b="0" i="0" u="none" strike="noStrike" cap="none">
              <a:solidFill>
                <a:srgbClr val="000000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388914029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g2d291de747c_1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49" y="1968"/>
            <a:ext cx="540001" cy="6713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d291de747c_1_11"/>
          <p:cNvSpPr txBox="1">
            <a:spLocks noGrp="1"/>
          </p:cNvSpPr>
          <p:nvPr>
            <p:ph type="ftr" idx="11"/>
          </p:nvPr>
        </p:nvSpPr>
        <p:spPr>
          <a:xfrm>
            <a:off x="218541" y="3079968"/>
            <a:ext cx="8178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Khoa CNTT 1 - PTIT</a:t>
            </a:r>
            <a:endParaRPr/>
          </a:p>
        </p:txBody>
      </p:sp>
      <p:sp>
        <p:nvSpPr>
          <p:cNvPr id="84" name="Google Shape;84;g2d291de747c_1_11"/>
          <p:cNvSpPr txBox="1">
            <a:spLocks noGrp="1"/>
          </p:cNvSpPr>
          <p:nvPr>
            <p:ph type="sldNum" idx="12"/>
          </p:nvPr>
        </p:nvSpPr>
        <p:spPr>
          <a:xfrm>
            <a:off x="5267629" y="3079968"/>
            <a:ext cx="27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13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>
                <a:latin typeface="Epilogue"/>
                <a:ea typeface="Epilogue"/>
                <a:cs typeface="Epilogue"/>
                <a:sym typeface="Epilogue"/>
              </a:rPr>
              <a:t>4/12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5" name="Google Shape;85;g2d291de747c_1_11"/>
          <p:cNvSpPr txBox="1"/>
          <p:nvPr/>
        </p:nvSpPr>
        <p:spPr>
          <a:xfrm>
            <a:off x="742950" y="2376838"/>
            <a:ext cx="12579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endParaRPr sz="95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7" y="614985"/>
            <a:ext cx="4277762" cy="209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2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620</Words>
  <Application>Microsoft Office PowerPoint</Application>
  <PresentationFormat>Custom</PresentationFormat>
  <Paragraphs>139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Epilogue SemiBold</vt:lpstr>
      <vt:lpstr>Arial</vt:lpstr>
      <vt:lpstr>Epilogue</vt:lpstr>
      <vt:lpstr>Office Theme</vt:lpstr>
      <vt:lpstr>THU THẬP DỮ LIỆU CÁ NHÂN TRÊN NỀN TẢNG FACEBOOK</vt:lpstr>
      <vt:lpstr>Nội dung</vt:lpstr>
      <vt:lpstr>PowerPoint Presentation</vt:lpstr>
      <vt:lpstr>Xác định bài toán</vt:lpstr>
      <vt:lpstr>PowerPoint Presentation</vt:lpstr>
      <vt:lpstr>Công cụ sử dụng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CẢM ƠN THẦY VÀ CÁC BẠN ĐÃ THEO DÕI VÀ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 THẬP DỮ LIỆU CÁ NHÂN TRÊN NỀN TẢNG FACEBOOK</dc:title>
  <dc:creator>Sinh viên thực hiện: Nguyễn Văn A  Giáo viên hướng dẫn: Ts. Nguyễn Văn B  Mã sinh viên: B18DCCN123 - Lớp: D18HTTT1</dc:creator>
  <cp:lastModifiedBy>Dell Gaming</cp:lastModifiedBy>
  <cp:revision>18</cp:revision>
  <dcterms:created xsi:type="dcterms:W3CDTF">2024-04-22T10:10:55Z</dcterms:created>
  <dcterms:modified xsi:type="dcterms:W3CDTF">2024-06-11T02:06:38Z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2024-04-22T00:00:00Z</vt:filetime>
  </property>
  <property fmtid="{D5CDD505-2E9C-101B-9397-08002B2CF9AE}" pid="3" name="Creator">
    <vt:lpwstr>LaTeX with Beamer class</vt:lpwstr>
  </property>
  <property fmtid="{D5CDD505-2E9C-101B-9397-08002B2CF9AE}" pid="4" name="Producer">
    <vt:lpwstr>xdvipdfmx (20220710)</vt:lpwstr>
  </property>
  <property fmtid="{D5CDD505-2E9C-101B-9397-08002B2CF9AE}" pid="5" name="LastSaved">
    <vt:filetime>2024-04-22T00:00:00Z</vt:filetime>
  </property>
</Properties>
</file>